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58" r:id="rId5"/>
    <p:sldId id="259" r:id="rId6"/>
    <p:sldId id="262" r:id="rId7"/>
    <p:sldId id="263" r:id="rId8"/>
    <p:sldId id="264" r:id="rId9"/>
    <p:sldId id="260" r:id="rId10"/>
    <p:sldId id="265" r:id="rId11"/>
    <p:sldId id="266" r:id="rId12"/>
    <p:sldId id="269" r:id="rId13"/>
    <p:sldId id="270" r:id="rId14"/>
    <p:sldId id="271" r:id="rId15"/>
    <p:sldId id="272" r:id="rId16"/>
    <p:sldId id="267" r:id="rId17"/>
    <p:sldId id="268" r:id="rId18"/>
    <p:sldId id="26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Посещаемость группы №2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заявлено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Лицей №176</c:v>
                </c:pt>
                <c:pt idx="1">
                  <c:v>Лицей №200</c:v>
                </c:pt>
                <c:pt idx="2">
                  <c:v>Лицей №136</c:v>
                </c:pt>
                <c:pt idx="3">
                  <c:v>Гимназия №17</c:v>
                </c:pt>
                <c:pt idx="4">
                  <c:v>ЭКЛ</c:v>
                </c:pt>
                <c:pt idx="5">
                  <c:v>Лицей №9</c:v>
                </c:pt>
                <c:pt idx="6">
                  <c:v>ИЭЛ</c:v>
                </c:pt>
                <c:pt idx="7">
                  <c:v>Гимназия №10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10</c:v>
                </c:pt>
                <c:pt idx="1">
                  <c:v>7</c:v>
                </c:pt>
                <c:pt idx="2">
                  <c:v>9</c:v>
                </c:pt>
                <c:pt idx="3">
                  <c:v>2</c:v>
                </c:pt>
                <c:pt idx="4">
                  <c:v>9</c:v>
                </c:pt>
                <c:pt idx="5">
                  <c:v>5</c:v>
                </c:pt>
                <c:pt idx="6">
                  <c:v>5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F0-454C-8BB2-FF62D827707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посещают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Лицей №176</c:v>
                </c:pt>
                <c:pt idx="1">
                  <c:v>Лицей №200</c:v>
                </c:pt>
                <c:pt idx="2">
                  <c:v>Лицей №136</c:v>
                </c:pt>
                <c:pt idx="3">
                  <c:v>Гимназия №17</c:v>
                </c:pt>
                <c:pt idx="4">
                  <c:v>ЭКЛ</c:v>
                </c:pt>
                <c:pt idx="5">
                  <c:v>Лицей №9</c:v>
                </c:pt>
                <c:pt idx="6">
                  <c:v>ИЭЛ</c:v>
                </c:pt>
                <c:pt idx="7">
                  <c:v>Гимназия №10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10</c:v>
                </c:pt>
                <c:pt idx="1">
                  <c:v>7</c:v>
                </c:pt>
                <c:pt idx="2">
                  <c:v>2</c:v>
                </c:pt>
                <c:pt idx="3">
                  <c:v>2</c:v>
                </c:pt>
                <c:pt idx="4">
                  <c:v>9</c:v>
                </c:pt>
                <c:pt idx="5">
                  <c:v>3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F0-454C-8BB2-FF62D827707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занятия из 17 в проц в сумме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Лицей №176</c:v>
                </c:pt>
                <c:pt idx="1">
                  <c:v>Лицей №200</c:v>
                </c:pt>
                <c:pt idx="2">
                  <c:v>Лицей №136</c:v>
                </c:pt>
                <c:pt idx="3">
                  <c:v>Гимназия №17</c:v>
                </c:pt>
                <c:pt idx="4">
                  <c:v>ЭКЛ</c:v>
                </c:pt>
                <c:pt idx="5">
                  <c:v>Лицей №9</c:v>
                </c:pt>
                <c:pt idx="6">
                  <c:v>ИЭЛ</c:v>
                </c:pt>
                <c:pt idx="7">
                  <c:v>Гимназия №10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36</c:v>
                </c:pt>
                <c:pt idx="1">
                  <c:v>35</c:v>
                </c:pt>
                <c:pt idx="2">
                  <c:v>9</c:v>
                </c:pt>
                <c:pt idx="3">
                  <c:v>35</c:v>
                </c:pt>
                <c:pt idx="4">
                  <c:v>100</c:v>
                </c:pt>
                <c:pt idx="5">
                  <c:v>35</c:v>
                </c:pt>
                <c:pt idx="7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F0-454C-8BB2-FF62D82770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736160"/>
        <c:axId val="483742064"/>
      </c:barChart>
      <c:catAx>
        <c:axId val="48373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3742064"/>
        <c:crosses val="autoZero"/>
        <c:auto val="1"/>
        <c:lblAlgn val="ctr"/>
        <c:lblOffset val="100"/>
        <c:noMultiLvlLbl val="0"/>
      </c:catAx>
      <c:valAx>
        <c:axId val="48374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373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0C0A24-E839-4302-B369-451655AF499B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4CF86-6485-4322-9313-B4EF4B736B0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1" descr="oblc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949280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07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0C0A24-E839-4302-B369-451655AF499B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4CF86-6485-4322-9313-B4EF4B736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270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0C0A24-E839-4302-B369-451655AF499B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4CF86-6485-4322-9313-B4EF4B736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529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55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0"/>
            <a:ext cx="6715172" cy="857232"/>
          </a:xfrm>
        </p:spPr>
        <p:txBody>
          <a:bodyPr>
            <a:normAutofit/>
          </a:bodyPr>
          <a:lstStyle>
            <a:lvl1pPr algn="l">
              <a:defRPr sz="2100" b="1">
                <a:solidFill>
                  <a:schemeClr val="bg1"/>
                </a:solidFill>
                <a:effectLst>
                  <a:glow rad="101600">
                    <a:schemeClr val="accent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0C0A24-E839-4302-B369-451655AF499B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4CF86-6485-4322-9313-B4EF4B736B0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1" descr="oblc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949280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80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0C0A24-E839-4302-B369-451655AF499B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4CF86-6485-4322-9313-B4EF4B736B0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1" descr="oblc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949280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53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0C0A24-E839-4302-B369-451655AF499B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4CF86-6485-4322-9313-B4EF4B736B0E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1" descr="oblc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949280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258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0C0A24-E839-4302-B369-451655AF499B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4CF86-6485-4322-9313-B4EF4B736B0E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1" descr="oblc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949280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013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0C0A24-E839-4302-B369-451655AF499B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4CF86-6485-4322-9313-B4EF4B736B0E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1" descr="oblc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949280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111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0C0A24-E839-4302-B369-451655AF499B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4CF86-6485-4322-9313-B4EF4B736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970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0C0A24-E839-4302-B369-451655AF499B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4CF86-6485-4322-9313-B4EF4B736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86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0C0A24-E839-4302-B369-451655AF499B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4CF86-6485-4322-9313-B4EF4B736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392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90C0A24-E839-4302-B369-451655AF499B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164CF86-6485-4322-9313-B4EF4B736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15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rsdo.oblcit.r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sdo.oblcit.ru/course/view.php?id=1205" TargetMode="External"/><Relationship Id="rId13" Type="http://schemas.openxmlformats.org/officeDocument/2006/relationships/hyperlink" Target="https://rsdo.oblcit.ru/course/view.php?id=1210" TargetMode="External"/><Relationship Id="rId3" Type="http://schemas.openxmlformats.org/officeDocument/2006/relationships/hyperlink" Target="https://rsdo.oblcit.ru/course/view.php?id=1140" TargetMode="External"/><Relationship Id="rId7" Type="http://schemas.openxmlformats.org/officeDocument/2006/relationships/hyperlink" Target="https://rsdo.oblcit.ru/course/view.php?id=1204" TargetMode="External"/><Relationship Id="rId12" Type="http://schemas.openxmlformats.org/officeDocument/2006/relationships/hyperlink" Target="https://rsdo.oblcit.ru/course/view.php?id=1202" TargetMode="External"/><Relationship Id="rId2" Type="http://schemas.openxmlformats.org/officeDocument/2006/relationships/hyperlink" Target="https://rsdo.oblcit.ru/course/view.php?id=1126" TargetMode="External"/><Relationship Id="rId16" Type="http://schemas.openxmlformats.org/officeDocument/2006/relationships/hyperlink" Target="https://rsdo.oblcit.ru/course/view.php?id=1206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sdo.oblcit.ru/course/view.php?id=60" TargetMode="External"/><Relationship Id="rId11" Type="http://schemas.openxmlformats.org/officeDocument/2006/relationships/hyperlink" Target="https://rsdo.oblcit.ru/course/view.php?id=1201" TargetMode="External"/><Relationship Id="rId5" Type="http://schemas.openxmlformats.org/officeDocument/2006/relationships/hyperlink" Target="https://rsdo.oblcit.ru/course/view.php?id=1200" TargetMode="External"/><Relationship Id="rId15" Type="http://schemas.openxmlformats.org/officeDocument/2006/relationships/hyperlink" Target="https://rsdo.oblcit.ru/course/view.php?id=1203" TargetMode="External"/><Relationship Id="rId10" Type="http://schemas.openxmlformats.org/officeDocument/2006/relationships/hyperlink" Target="https://rsdo.oblcit.ru/course/view.php?id=1999" TargetMode="External"/><Relationship Id="rId4" Type="http://schemas.openxmlformats.org/officeDocument/2006/relationships/hyperlink" Target="https://rsdo.oblcit.ru/course/view.php?id=1197" TargetMode="External"/><Relationship Id="rId9" Type="http://schemas.openxmlformats.org/officeDocument/2006/relationships/hyperlink" Target="https://rsdo.oblcit.ru/course/view.php?id=1139" TargetMode="External"/><Relationship Id="rId14" Type="http://schemas.openxmlformats.org/officeDocument/2006/relationships/hyperlink" Target="https://rsdo.oblcit.ru/course/view.php?id=1130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41496"/>
            <a:ext cx="7772400" cy="925924"/>
          </a:xfrm>
        </p:spPr>
        <p:txBody>
          <a:bodyPr/>
          <a:lstStyle/>
          <a:p>
            <a:r>
              <a:rPr lang="ru-RU" dirty="0"/>
              <a:t>"Проектные задачи </a:t>
            </a:r>
            <a:r>
              <a:rPr lang="en-US" dirty="0"/>
              <a:t>IT </a:t>
            </a:r>
            <a:r>
              <a:rPr lang="ru-RU" dirty="0"/>
              <a:t>направления"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30467"/>
            <a:ext cx="6400800" cy="3008334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Цель: 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условий для системного повышения качества и расширения возможностей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непрерывного образования для участников образовательного процесса за счет развития цифрового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образовательного пространства и формирования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компетенций</a:t>
            </a:r>
            <a:endParaRPr lang="ru-RU" dirty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396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>
            <a:spLocks noGrp="1"/>
          </p:cNvSpPr>
          <p:nvPr>
            <p:ph type="title"/>
          </p:nvPr>
        </p:nvSpPr>
        <p:spPr>
          <a:xfrm>
            <a:off x="2050473" y="152688"/>
            <a:ext cx="6138088" cy="780501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glow rad="101600">
                    <a:schemeClr val="accent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Региональный оператор проекта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83855" y="933189"/>
            <a:ext cx="73896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ГБУ ДПО НСО «</a:t>
            </a:r>
            <a:r>
              <a:rPr lang="ru-RU" sz="2200" b="1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ОблЦИТ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</a:p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http://www.edu54.ru/community/group/34/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97" y="1713690"/>
            <a:ext cx="8075364" cy="46553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262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2764" y="274638"/>
            <a:ext cx="6664036" cy="584344"/>
          </a:xfrm>
        </p:spPr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  <a:effectLst>
                  <a:glow rad="101600">
                    <a:schemeClr val="accent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Поддержка проекта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8966" y="1010366"/>
            <a:ext cx="82973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Сетевые педагогические сообщества –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«Апробация ЭФУ»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портале НООС (Новосибирская открытая образовательная сеть)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933" y="1718252"/>
            <a:ext cx="6669556" cy="476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8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0"/>
            <a:ext cx="6555093" cy="572653"/>
          </a:xfrm>
        </p:spPr>
        <p:txBody>
          <a:bodyPr>
            <a:noAutofit/>
          </a:bodyPr>
          <a:lstStyle/>
          <a:p>
            <a:r>
              <a:rPr lang="ru-RU" sz="2000" dirty="0" smtClean="0"/>
              <a:t>Олимпиады. (в Учительской)</a:t>
            </a:r>
            <a:endParaRPr lang="ru-RU" sz="2000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86" y="644619"/>
            <a:ext cx="8204777" cy="606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0526"/>
          </a:xfrm>
        </p:spPr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  <a:effectLst>
                  <a:glow rad="101600">
                    <a:schemeClr val="accent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Учительская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0233"/>
            <a:ext cx="1562100" cy="10287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74282" y="1021683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hlinkClick r:id="rId4"/>
              </a:rPr>
              <a:t>https://rsdo.oblcit.ru/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76" y="1784533"/>
            <a:ext cx="7581900" cy="35789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472" y="3773284"/>
            <a:ext cx="4654899" cy="2133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Прямая со стрелкой 8"/>
          <p:cNvCxnSpPr>
            <a:endCxn id="7" idx="0"/>
          </p:cNvCxnSpPr>
          <p:nvPr/>
        </p:nvCxnSpPr>
        <p:spPr>
          <a:xfrm flipH="1">
            <a:off x="6685922" y="2029767"/>
            <a:ext cx="1001067" cy="1743517"/>
          </a:xfrm>
          <a:prstGeom prst="straightConnector1">
            <a:avLst/>
          </a:prstGeom>
          <a:ln w="19050">
            <a:solidFill>
              <a:srgbClr val="E3362B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79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0526"/>
          </a:xfrm>
        </p:spPr>
        <p:txBody>
          <a:bodyPr/>
          <a:lstStyle/>
          <a:p>
            <a:r>
              <a:rPr lang="ru-RU" dirty="0" smtClean="0"/>
              <a:t>Учительская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374" y="0"/>
            <a:ext cx="6992626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74" y="2338532"/>
            <a:ext cx="15621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0526"/>
          </a:xfrm>
        </p:spPr>
        <p:txBody>
          <a:bodyPr/>
          <a:lstStyle/>
          <a:p>
            <a:r>
              <a:rPr lang="ru-RU" dirty="0" smtClean="0"/>
              <a:t>Учительская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697" y="0"/>
            <a:ext cx="6169172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74" y="2338532"/>
            <a:ext cx="15621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8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9332" y="274638"/>
            <a:ext cx="6747468" cy="584344"/>
          </a:xfrm>
        </p:spPr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  <a:effectLst>
                  <a:glow rad="101600">
                    <a:schemeClr val="accent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Гид по </a:t>
            </a:r>
            <a:r>
              <a:rPr lang="en-US" sz="2800" b="1" dirty="0">
                <a:solidFill>
                  <a:schemeClr val="bg1"/>
                </a:solidFill>
                <a:effectLst>
                  <a:glow rad="101600">
                    <a:schemeClr val="accent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IT</a:t>
            </a:r>
            <a:r>
              <a:rPr lang="ru-RU" sz="2800" b="1" dirty="0">
                <a:solidFill>
                  <a:schemeClr val="bg1"/>
                </a:solidFill>
                <a:effectLst>
                  <a:glow rad="101600">
                    <a:schemeClr val="accent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 специальностям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0131" y="1154546"/>
            <a:ext cx="8762163" cy="53920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194D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Пояснение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194D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«</a:t>
            </a:r>
            <a:r>
              <a:rPr lang="ru-RU" sz="1600" b="1" dirty="0" err="1">
                <a:solidFill>
                  <a:srgbClr val="194D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Профориентационная</a:t>
            </a:r>
            <a:r>
              <a:rPr lang="ru-RU" sz="1600" b="1" dirty="0">
                <a:solidFill>
                  <a:srgbClr val="194D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>
                <a:solidFill>
                  <a:srgbClr val="194D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ru-RU" sz="1600" b="1" dirty="0">
                <a:solidFill>
                  <a:srgbClr val="194D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кампания» направлен на социализацию подростков и молодежи, на повышение эффективности </a:t>
            </a:r>
            <a:r>
              <a:rPr lang="ru-RU" sz="1600" b="1" dirty="0" err="1">
                <a:solidFill>
                  <a:srgbClr val="194D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профориентационной</a:t>
            </a:r>
            <a:r>
              <a:rPr lang="ru-RU" sz="1600" b="1" dirty="0">
                <a:solidFill>
                  <a:srgbClr val="194D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работы по </a:t>
            </a:r>
            <a:r>
              <a:rPr lang="en-US" sz="1600" b="1" dirty="0">
                <a:solidFill>
                  <a:srgbClr val="194D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ru-RU" sz="1600" b="1" dirty="0">
                <a:solidFill>
                  <a:srgbClr val="194D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направлению в образовательных учреждениях.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позволит учащейся молодежи познакомиться близко с </a:t>
            </a:r>
            <a:r>
              <a:rPr lang="en-US" sz="16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ru-RU" sz="16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профессиями: </a:t>
            </a:r>
            <a:endParaRPr lang="ru-RU" sz="1600" b="1" dirty="0" smtClean="0">
              <a:solidFill>
                <a:srgbClr val="2471A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собрать </a:t>
            </a:r>
            <a:r>
              <a:rPr lang="ru-RU" sz="16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информацию о конкретной </a:t>
            </a:r>
            <a:r>
              <a:rPr lang="ru-RU" sz="16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профессии</a:t>
            </a:r>
            <a:r>
              <a:rPr lang="en-US" sz="16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1B547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познакомиться </a:t>
            </a:r>
            <a:r>
              <a:rPr lang="ru-RU" sz="1600" b="1" dirty="0">
                <a:solidFill>
                  <a:srgbClr val="1B547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интервьюировать работающих </a:t>
            </a:r>
            <a:r>
              <a:rPr lang="ru-RU" sz="1600" b="1" dirty="0" smtClean="0">
                <a:solidFill>
                  <a:srgbClr val="1B547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специалистов</a:t>
            </a:r>
            <a:r>
              <a:rPr lang="en-US" sz="1600" b="1" dirty="0" smtClean="0">
                <a:solidFill>
                  <a:srgbClr val="1B547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собрать </a:t>
            </a:r>
            <a:r>
              <a:rPr lang="ru-RU" sz="16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информацию об учебных заведениях, где </a:t>
            </a:r>
            <a:r>
              <a:rPr lang="en-US" sz="16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ru-RU" sz="16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специальности можно получить, посетить эти ОО, встретиться с </a:t>
            </a:r>
            <a:r>
              <a:rPr lang="ru-RU" sz="16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преподавателями</a:t>
            </a:r>
            <a:r>
              <a:rPr lang="en-US" sz="16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1B547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структурировать</a:t>
            </a:r>
            <a:r>
              <a:rPr lang="ru-RU" sz="1600" b="1" dirty="0">
                <a:solidFill>
                  <a:srgbClr val="1B547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обработать полученную текстовую, аудио, фото, видео информацию, представить ее в виде профессионального материала для сайта «Гид по </a:t>
            </a:r>
            <a:r>
              <a:rPr lang="en-US" sz="1600" b="1" dirty="0">
                <a:solidFill>
                  <a:srgbClr val="1B547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ru-RU" sz="1600" b="1" dirty="0">
                <a:solidFill>
                  <a:srgbClr val="1B547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специальностям</a:t>
            </a:r>
            <a:r>
              <a:rPr lang="ru-RU" sz="1600" b="1" dirty="0" smtClean="0">
                <a:solidFill>
                  <a:srgbClr val="1B547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lang="en-US" sz="1600" b="1" dirty="0" smtClean="0">
                <a:solidFill>
                  <a:srgbClr val="1B547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собрать </a:t>
            </a:r>
            <a:r>
              <a:rPr lang="ru-RU" sz="16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 данных </a:t>
            </a:r>
            <a:r>
              <a:rPr lang="en-US" sz="16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ru-RU" sz="16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компетенций, и как результат, утвердиться в выборе будущей профессии и определиться с узкой </a:t>
            </a:r>
            <a:r>
              <a:rPr lang="ru-RU" sz="16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специализацией, составить карту курсов и кружков, мероприятий</a:t>
            </a:r>
            <a:r>
              <a:rPr lang="en-US" sz="16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1B547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600" b="1" dirty="0">
                <a:solidFill>
                  <a:srgbClr val="1B547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помощью проекта попробовать свои силы в социально-значимом конкурсе, общественной жизни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4393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Рисунок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0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ГИД по </a:t>
            </a:r>
            <a:r>
              <a:rPr lang="en-US" dirty="0" smtClean="0"/>
              <a:t>IT</a:t>
            </a:r>
            <a:r>
              <a:rPr lang="ru-RU" dirty="0" smtClean="0"/>
              <a:t> специальностям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Открыть презентацию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8294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38274"/>
            <a:ext cx="8229600" cy="4981575"/>
          </a:xfrm>
        </p:spPr>
        <p:txBody>
          <a:bodyPr/>
          <a:lstStyle/>
          <a:p>
            <a:pPr fontAlgn="ctr"/>
            <a:r>
              <a:rPr lang="ru-RU" sz="2000" b="1" dirty="0"/>
              <a:t>МБОУ г. Новосибирска "Экономический лицей" </a:t>
            </a:r>
            <a:endParaRPr lang="ru-RU" sz="2000" dirty="0"/>
          </a:p>
          <a:p>
            <a:pPr fontAlgn="ctr"/>
            <a:r>
              <a:rPr lang="ru-RU" sz="2000" b="1" dirty="0"/>
              <a:t>МБОУ г. Новосибирска "Лицей Информационных технологий"</a:t>
            </a:r>
            <a:endParaRPr lang="ru-RU" sz="2000" dirty="0"/>
          </a:p>
          <a:p>
            <a:pPr fontAlgn="ctr"/>
            <a:r>
              <a:rPr lang="ru-RU" sz="2000" b="1" dirty="0"/>
              <a:t>МАОУ г. Новосибирска "Информационно-экономический лицей"</a:t>
            </a:r>
            <a:endParaRPr lang="ru-RU" sz="2000" dirty="0"/>
          </a:p>
          <a:p>
            <a:pPr fontAlgn="ctr"/>
            <a:r>
              <a:rPr lang="ru-RU" sz="2000" b="1" dirty="0"/>
              <a:t>МБОУ г. Новосибирска "Новосибирская классическая гимназия №17"</a:t>
            </a:r>
            <a:endParaRPr lang="ru-RU" sz="2000" dirty="0"/>
          </a:p>
          <a:p>
            <a:pPr fontAlgn="ctr"/>
            <a:r>
              <a:rPr lang="ru-RU" sz="2000" b="1" dirty="0"/>
              <a:t>МАОУ «Лицей №9» г. Новосибирска</a:t>
            </a:r>
            <a:endParaRPr lang="ru-RU" sz="2000" dirty="0"/>
          </a:p>
          <a:p>
            <a:pPr fontAlgn="ctr"/>
            <a:r>
              <a:rPr lang="ru-RU" sz="2000" b="1" dirty="0"/>
              <a:t>МАОУ г. Новосибирска «Лицей №176»</a:t>
            </a:r>
            <a:endParaRPr lang="ru-RU" sz="2000" dirty="0"/>
          </a:p>
          <a:p>
            <a:pPr fontAlgn="ctr"/>
            <a:r>
              <a:rPr lang="ru-RU" sz="2000" b="1" dirty="0"/>
              <a:t>МБОУ «Лицей №200» г. Новосибирска</a:t>
            </a:r>
            <a:endParaRPr lang="ru-RU" sz="2000" dirty="0"/>
          </a:p>
          <a:p>
            <a:pPr fontAlgn="ctr"/>
            <a:r>
              <a:rPr lang="ru-RU" sz="2000" b="1" dirty="0"/>
              <a:t>МБОУ лицей №22 «Надежда Сибири»</a:t>
            </a:r>
            <a:endParaRPr lang="ru-RU" sz="2000" dirty="0"/>
          </a:p>
          <a:p>
            <a:pPr fontAlgn="ctr"/>
            <a:r>
              <a:rPr lang="ru-RU" sz="2000" b="1" dirty="0"/>
              <a:t>МБОУ Гимназия №3 в Академгородке</a:t>
            </a:r>
            <a:endParaRPr lang="ru-RU" sz="2000" dirty="0"/>
          </a:p>
          <a:p>
            <a:pPr fontAlgn="ctr"/>
            <a:r>
              <a:rPr lang="ru-RU" sz="2000" b="1" dirty="0"/>
              <a:t>МАОУ ОЦ «Горностай»</a:t>
            </a:r>
            <a:endParaRPr lang="ru-RU" sz="2000" dirty="0"/>
          </a:p>
          <a:p>
            <a:pPr fontAlgn="auto"/>
            <a:r>
              <a:rPr lang="ru-RU" sz="2000" b="1" dirty="0"/>
              <a:t>МБОУ Лицей №136</a:t>
            </a:r>
            <a:endParaRPr lang="ru-RU" sz="2000" dirty="0"/>
          </a:p>
          <a:p>
            <a:pPr fontAlgn="ctr"/>
            <a:r>
              <a:rPr lang="ru-RU" sz="2000" b="1" dirty="0"/>
              <a:t>МАОУ «Гимназия №10» г. Новосибирска</a:t>
            </a:r>
            <a:endParaRPr lang="ru-RU" sz="2000" dirty="0"/>
          </a:p>
          <a:p>
            <a:pPr fontAlgn="ctr"/>
            <a:r>
              <a:rPr lang="ru-RU" sz="2000" b="1" dirty="0"/>
              <a:t>МБОУ СОШ №82</a:t>
            </a: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64959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277905"/>
              </p:ext>
            </p:extLst>
          </p:nvPr>
        </p:nvGraphicFramePr>
        <p:xfrm>
          <a:off x="270469" y="460602"/>
          <a:ext cx="8634198" cy="6020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0380">
                  <a:extLst>
                    <a:ext uri="{9D8B030D-6E8A-4147-A177-3AD203B41FA5}">
                      <a16:colId xmlns:a16="http://schemas.microsoft.com/office/drawing/2014/main" val="2588578083"/>
                    </a:ext>
                  </a:extLst>
                </a:gridCol>
                <a:gridCol w="7573818">
                  <a:extLst>
                    <a:ext uri="{9D8B030D-6E8A-4147-A177-3AD203B41FA5}">
                      <a16:colId xmlns:a16="http://schemas.microsoft.com/office/drawing/2014/main" val="163731711"/>
                    </a:ext>
                  </a:extLst>
                </a:gridCol>
              </a:tblGrid>
              <a:tr h="6121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Август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Августовское </a:t>
                      </a:r>
                      <a:r>
                        <a:rPr lang="ru-RU" sz="1800" dirty="0" smtClean="0">
                          <a:effectLst/>
                        </a:rPr>
                        <a:t>совещание. Подписание договоров с вузами, партнерами. Принять на работу или подписать трудовой договор с </a:t>
                      </a:r>
                      <a:r>
                        <a:rPr lang="ru-RU" sz="1800" dirty="0" err="1" smtClean="0">
                          <a:effectLst/>
                        </a:rPr>
                        <a:t>препод.ИСИ</a:t>
                      </a:r>
                      <a:r>
                        <a:rPr lang="ru-RU" sz="1800" dirty="0" smtClean="0">
                          <a:effectLst/>
                        </a:rPr>
                        <a:t> СО РАН. Заполнить БД ОО (таблица).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2662312"/>
                  </a:ext>
                </a:extLst>
              </a:tr>
              <a:tr h="405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Сентябрь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Обучение. Разработка ЭК. Подготовка к олимпиаде. Лектории. Практикумы в ВУЗ. РСДО. ОМУ</a:t>
                      </a:r>
                      <a:r>
                        <a:rPr lang="ru-RU" sz="1800" dirty="0" smtClean="0">
                          <a:effectLst/>
                        </a:rPr>
                        <a:t>. </a:t>
                      </a:r>
                      <a:r>
                        <a:rPr lang="ru-RU" sz="1800" dirty="0" err="1" smtClean="0">
                          <a:effectLst/>
                        </a:rPr>
                        <a:t>Яндекс.Лицей</a:t>
                      </a:r>
                      <a:r>
                        <a:rPr lang="ru-RU" sz="1800" dirty="0" smtClean="0">
                          <a:effectLst/>
                        </a:rPr>
                        <a:t>. Яндекс.Учебник. ЭФУ, курсы</a:t>
                      </a:r>
                      <a:r>
                        <a:rPr lang="ru-RU" sz="1800" baseline="0" dirty="0" smtClean="0">
                          <a:effectLst/>
                        </a:rPr>
                        <a:t> ИСИ СО РАН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4или5.09 открытие площадок Яндекса. 11или12.09 – Сбербанк. Старт конкурса «Гид по 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ru-RU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специальностям»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5422723"/>
                  </a:ext>
                </a:extLst>
              </a:tr>
              <a:tr h="197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Октябрь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КПК </a:t>
                      </a:r>
                      <a:r>
                        <a:rPr lang="ru-RU" sz="1800" dirty="0" smtClean="0">
                          <a:effectLst/>
                        </a:rPr>
                        <a:t>(вузы, </a:t>
                      </a:r>
                      <a:r>
                        <a:rPr lang="ru-RU" sz="1800" dirty="0">
                          <a:effectLst/>
                        </a:rPr>
                        <a:t>компании партнеры</a:t>
                      </a:r>
                      <a:r>
                        <a:rPr lang="ru-RU" sz="1800" dirty="0" smtClean="0">
                          <a:effectLst/>
                        </a:rPr>
                        <a:t>). Олимпиады на школьном уровне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0739592"/>
                  </a:ext>
                </a:extLst>
              </a:tr>
              <a:tr h="197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Ноябрь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Сетевой конкурс </a:t>
                      </a:r>
                      <a:r>
                        <a:rPr lang="ru-RU" sz="1800" baseline="0" dirty="0" smtClean="0">
                          <a:effectLst/>
                        </a:rPr>
                        <a:t>для учителей. «Использование мобильных приложений в образовательном процессе». Положение позже. Конкурс через сообщество. (методические разработки) </a:t>
                      </a:r>
                      <a:endParaRPr lang="ru-R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9767940"/>
                  </a:ext>
                </a:extLst>
              </a:tr>
              <a:tr h="197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Декабрь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trike="sngStrike" smtClean="0">
                          <a:effectLst/>
                        </a:rPr>
                        <a:t>Хакатон</a:t>
                      </a:r>
                      <a:r>
                        <a:rPr lang="ru-RU" sz="1800" dirty="0" smtClean="0">
                          <a:effectLst/>
                        </a:rPr>
                        <a:t>. Олимпиады на муниципальном уровне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0083316"/>
                  </a:ext>
                </a:extLst>
              </a:tr>
              <a:tr h="197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Январь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Цифровая практика (обсуждается</a:t>
                      </a:r>
                      <a:r>
                        <a:rPr lang="ru-RU" sz="1800" dirty="0" smtClean="0">
                          <a:effectLst/>
                        </a:rPr>
                        <a:t>) </a:t>
                      </a:r>
                      <a:r>
                        <a:rPr lang="ru-RU" sz="1800" dirty="0" err="1" smtClean="0">
                          <a:effectLst/>
                        </a:rPr>
                        <a:t>Элтекс</a:t>
                      </a:r>
                      <a:r>
                        <a:rPr lang="ru-RU" sz="1800" dirty="0" smtClean="0">
                          <a:effectLst/>
                        </a:rPr>
                        <a:t>?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1676676"/>
                  </a:ext>
                </a:extLst>
              </a:tr>
              <a:tr h="197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Февраль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Завершение конкурса «ГИД по </a:t>
                      </a:r>
                      <a:r>
                        <a:rPr lang="en-US" sz="1800" dirty="0" smtClean="0">
                          <a:effectLst/>
                        </a:rPr>
                        <a:t>IT</a:t>
                      </a:r>
                      <a:r>
                        <a:rPr lang="ru-RU" sz="1800" dirty="0" smtClean="0">
                          <a:effectLst/>
                        </a:rPr>
                        <a:t> специальностям». Олимпиады на региональном уровне. Сбор информации БД школ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2646760"/>
                  </a:ext>
                </a:extLst>
              </a:tr>
              <a:tr h="197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Март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Вебинар</a:t>
                      </a:r>
                      <a:r>
                        <a:rPr lang="ru-RU" sz="1800" dirty="0">
                          <a:effectLst/>
                        </a:rPr>
                        <a:t> (персонифицированное обучение-ИТ компетенции)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4138189"/>
                  </a:ext>
                </a:extLst>
              </a:tr>
              <a:tr h="197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Апрель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Тренинг </a:t>
                      </a:r>
                      <a:r>
                        <a:rPr lang="ru-RU" sz="1800" dirty="0">
                          <a:effectLst/>
                        </a:rPr>
                        <a:t>«Общие рейтинги»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0188916"/>
                  </a:ext>
                </a:extLst>
              </a:tr>
              <a:tr h="197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Конкурс </a:t>
                      </a:r>
                      <a:r>
                        <a:rPr lang="ru-RU" sz="1800" dirty="0" smtClean="0">
                          <a:effectLst/>
                        </a:rPr>
                        <a:t>на открытие </a:t>
                      </a:r>
                      <a:r>
                        <a:rPr lang="ru-RU" sz="1800" dirty="0" err="1" smtClean="0">
                          <a:effectLst/>
                        </a:rPr>
                        <a:t>спецклассов</a:t>
                      </a:r>
                      <a:r>
                        <a:rPr lang="ru-RU" sz="1800" dirty="0" smtClean="0">
                          <a:effectLst/>
                        </a:rPr>
                        <a:t>. Сбор заявок на СДШ НСО. Сбор заявок КПК</a:t>
                      </a:r>
                      <a:r>
                        <a:rPr lang="ru-RU" sz="1800" baseline="0" dirty="0" smtClean="0">
                          <a:effectLst/>
                        </a:rPr>
                        <a:t> по ЯУ, по </a:t>
                      </a:r>
                      <a:r>
                        <a:rPr lang="en-US" sz="1800" baseline="0" dirty="0" smtClean="0">
                          <a:effectLst/>
                        </a:rPr>
                        <a:t>Moodle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2756860"/>
                  </a:ext>
                </a:extLst>
              </a:tr>
              <a:tr h="197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Июнь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Подведение </a:t>
                      </a:r>
                      <a:r>
                        <a:rPr lang="ru-RU" sz="1800" dirty="0" smtClean="0">
                          <a:effectLst/>
                        </a:rPr>
                        <a:t>итогов. Отчеты по ОМУ, </a:t>
                      </a:r>
                      <a:r>
                        <a:rPr lang="ru-RU" sz="1800" dirty="0" err="1" smtClean="0">
                          <a:effectLst/>
                        </a:rPr>
                        <a:t>ЯУчебнику</a:t>
                      </a:r>
                      <a:r>
                        <a:rPr lang="ru-RU" sz="1800" dirty="0" smtClean="0">
                          <a:effectLst/>
                        </a:rPr>
                        <a:t>, обучению на</a:t>
                      </a:r>
                      <a:r>
                        <a:rPr lang="ru-RU" sz="1800" baseline="0" dirty="0" smtClean="0">
                          <a:effectLst/>
                        </a:rPr>
                        <a:t> курсах вузов, использованию РСДО, ЭФУ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8271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1097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Таблица БД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86325"/>
          </a:xfrm>
        </p:spPr>
        <p:txBody>
          <a:bodyPr/>
          <a:lstStyle/>
          <a:p>
            <a:r>
              <a:rPr lang="ru-RU" dirty="0" smtClean="0"/>
              <a:t>На начало года была заполнена таблица БД</a:t>
            </a:r>
          </a:p>
          <a:p>
            <a:r>
              <a:rPr lang="ru-RU" dirty="0" smtClean="0"/>
              <a:t>На начало года 31 </a:t>
            </a:r>
            <a:r>
              <a:rPr lang="en-US" dirty="0" smtClean="0"/>
              <a:t>IT</a:t>
            </a:r>
            <a:r>
              <a:rPr lang="ru-RU" dirty="0" smtClean="0"/>
              <a:t> класс, 602 обучающегося, +595 </a:t>
            </a:r>
            <a:r>
              <a:rPr lang="ru-RU" dirty="0" err="1" smtClean="0"/>
              <a:t>внепроектные</a:t>
            </a:r>
            <a:r>
              <a:rPr lang="ru-RU" dirty="0" smtClean="0"/>
              <a:t>. В ИСИ 56 учеников. 21 курс в РСДО. ВУЗЫ: НГТУ, </a:t>
            </a:r>
            <a:r>
              <a:rPr lang="ru-RU" dirty="0" err="1" smtClean="0"/>
              <a:t>СибГУТИ</a:t>
            </a:r>
            <a:r>
              <a:rPr lang="ru-RU" dirty="0" smtClean="0"/>
              <a:t>, СГУГИТ, НГПУ. В ЭФУ все заказы получены. </a:t>
            </a:r>
          </a:p>
          <a:p>
            <a:r>
              <a:rPr lang="ru-RU" dirty="0" smtClean="0"/>
              <a:t>Полной информации нет по </a:t>
            </a:r>
            <a:r>
              <a:rPr lang="ru-RU" dirty="0" err="1" smtClean="0"/>
              <a:t>ЯУчебнику</a:t>
            </a:r>
            <a:r>
              <a:rPr lang="ru-RU" dirty="0" smtClean="0"/>
              <a:t>, по спецкурсам в некоторых ОО.</a:t>
            </a:r>
          </a:p>
          <a:p>
            <a:r>
              <a:rPr lang="ru-RU" dirty="0" smtClean="0"/>
              <a:t>Заполнить таблицу на состояние 01.2020  (будет разослана кураторам)</a:t>
            </a:r>
          </a:p>
          <a:p>
            <a:r>
              <a:rPr lang="ru-RU" dirty="0" smtClean="0"/>
              <a:t>Написать справку по: спецкурсам, курсам вузов (совместителей), участию в ВСОШ по информатике, НТИ.</a:t>
            </a:r>
          </a:p>
          <a:p>
            <a:r>
              <a:rPr lang="ru-RU" dirty="0" smtClean="0"/>
              <a:t>Дать информацию по сетевому мероприятию, куда можете пригласить ОО с </a:t>
            </a:r>
            <a:r>
              <a:rPr lang="en-US" dirty="0" smtClean="0"/>
              <a:t>IT</a:t>
            </a:r>
            <a:r>
              <a:rPr lang="ru-RU" dirty="0" smtClean="0"/>
              <a:t> классами.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926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51424" cy="5229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275" y="5229224"/>
            <a:ext cx="1387246" cy="1628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9521" y="5335726"/>
            <a:ext cx="4573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Показать БД</a:t>
            </a:r>
          </a:p>
          <a:p>
            <a:r>
              <a:rPr lang="ru-RU" dirty="0" smtClean="0"/>
              <a:t>Направления – как распределяется?</a:t>
            </a:r>
          </a:p>
        </p:txBody>
      </p:sp>
    </p:spTree>
    <p:extLst>
      <p:ext uri="{BB962C8B-B14F-4D97-AF65-F5344CB8AC3E}">
        <p14:creationId xmlns:p14="http://schemas.microsoft.com/office/powerpoint/2010/main" val="1771371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СДШ НСО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справке – указать сетевого учителя, который мог бы и хотел бы вести виртуальную межшкольную группу из 13 ОО с </a:t>
            </a:r>
            <a:r>
              <a:rPr lang="en-US" dirty="0" smtClean="0"/>
              <a:t>IT </a:t>
            </a:r>
            <a:r>
              <a:rPr lang="ru-RU" dirty="0" smtClean="0"/>
              <a:t>классами. Учитель должен вести курс не первый год или является автором курса.</a:t>
            </a:r>
          </a:p>
          <a:p>
            <a:r>
              <a:rPr lang="ru-RU" dirty="0" smtClean="0"/>
              <a:t>Список курсов: (следующий слайд)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546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124692" y="3327628"/>
          <a:ext cx="8894615" cy="341560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255163">
                  <a:extLst>
                    <a:ext uri="{9D8B030D-6E8A-4147-A177-3AD203B41FA5}">
                      <a16:colId xmlns:a16="http://schemas.microsoft.com/office/drawing/2014/main" val="137105171"/>
                    </a:ext>
                  </a:extLst>
                </a:gridCol>
                <a:gridCol w="1689048">
                  <a:extLst>
                    <a:ext uri="{9D8B030D-6E8A-4147-A177-3AD203B41FA5}">
                      <a16:colId xmlns:a16="http://schemas.microsoft.com/office/drawing/2014/main" val="922439678"/>
                    </a:ext>
                  </a:extLst>
                </a:gridCol>
                <a:gridCol w="1487601">
                  <a:extLst>
                    <a:ext uri="{9D8B030D-6E8A-4147-A177-3AD203B41FA5}">
                      <a16:colId xmlns:a16="http://schemas.microsoft.com/office/drawing/2014/main" val="47567827"/>
                    </a:ext>
                  </a:extLst>
                </a:gridCol>
                <a:gridCol w="1487601">
                  <a:extLst>
                    <a:ext uri="{9D8B030D-6E8A-4147-A177-3AD203B41FA5}">
                      <a16:colId xmlns:a16="http://schemas.microsoft.com/office/drawing/2014/main" val="1169763161"/>
                    </a:ext>
                  </a:extLst>
                </a:gridCol>
                <a:gridCol w="1487601">
                  <a:extLst>
                    <a:ext uri="{9D8B030D-6E8A-4147-A177-3AD203B41FA5}">
                      <a16:colId xmlns:a16="http://schemas.microsoft.com/office/drawing/2014/main" val="1053196054"/>
                    </a:ext>
                  </a:extLst>
                </a:gridCol>
                <a:gridCol w="1487601">
                  <a:extLst>
                    <a:ext uri="{9D8B030D-6E8A-4147-A177-3AD203B41FA5}">
                      <a16:colId xmlns:a16="http://schemas.microsoft.com/office/drawing/2014/main" val="3997835307"/>
                    </a:ext>
                  </a:extLst>
                </a:gridCol>
              </a:tblGrid>
              <a:tr h="494897"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8" marR="8668" marT="866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IT </a:t>
                      </a: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разработка (программирование, тестирование)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компьютерная графика и анимация/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web </a:t>
                      </a: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дизайн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машинное обучение, робототехника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электроника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8090827"/>
                  </a:ext>
                </a:extLst>
              </a:tr>
              <a:tr h="1465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имеющиеся в РСДО </a:t>
                      </a:r>
                      <a:r>
                        <a:rPr lang="ru-RU" sz="1100" u="none" strike="noStrike" dirty="0" err="1">
                          <a:effectLst/>
                        </a:rPr>
                        <a:t>СпецКурсы</a:t>
                      </a:r>
                      <a:r>
                        <a:rPr lang="ru-RU" sz="1100" u="none" strike="noStrike" dirty="0">
                          <a:effectLst/>
                        </a:rPr>
                        <a:t> чисто по информатике (12СК)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8" marR="8668" marT="866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1.MSW LOGO 5-7 </a:t>
                      </a:r>
                      <a:r>
                        <a:rPr lang="ru-RU" sz="1100" u="none" strike="noStrike" dirty="0" err="1">
                          <a:effectLst/>
                        </a:rPr>
                        <a:t>кл</a:t>
                      </a:r>
                      <a:r>
                        <a:rPr lang="ru-RU" sz="1100" u="none" strike="noStrike" dirty="0">
                          <a:effectLst/>
                        </a:rPr>
                        <a:t>,</a:t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r>
                        <a:rPr lang="ru-RU" sz="1100" u="none" strike="noStrike" dirty="0">
                          <a:effectLst/>
                        </a:rPr>
                        <a:t>2-3.Исполнители 7и8 </a:t>
                      </a:r>
                      <a:r>
                        <a:rPr lang="ru-RU" sz="1100" u="none" strike="noStrike" dirty="0" err="1">
                          <a:effectLst/>
                        </a:rPr>
                        <a:t>кл</a:t>
                      </a:r>
                      <a:r>
                        <a:rPr lang="ru-RU" sz="1100" u="none" strike="noStrike" dirty="0">
                          <a:effectLst/>
                        </a:rPr>
                        <a:t>.</a:t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r>
                        <a:rPr lang="ru-RU" sz="1100" u="none" strike="noStrike" dirty="0">
                          <a:effectLst/>
                        </a:rPr>
                        <a:t>4.Pascal 7кл,</a:t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r>
                        <a:rPr lang="ru-RU" sz="1100" u="none" strike="noStrike" dirty="0">
                          <a:effectLst/>
                        </a:rPr>
                        <a:t>5.Python 7 </a:t>
                      </a:r>
                      <a:r>
                        <a:rPr lang="ru-RU" sz="1100" u="none" strike="noStrike" dirty="0" err="1">
                          <a:effectLst/>
                        </a:rPr>
                        <a:t>кл</a:t>
                      </a:r>
                      <a:r>
                        <a:rPr lang="ru-RU" sz="1100" u="none" strike="noStrike" dirty="0">
                          <a:effectLst/>
                        </a:rPr>
                        <a:t>,</a:t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r>
                        <a:rPr lang="ru-RU" sz="1100" u="none" strike="noStrike" dirty="0">
                          <a:effectLst/>
                        </a:rPr>
                        <a:t>6.Scratch - для увлекающихся детей и взрослых, 5-11 </a:t>
                      </a:r>
                      <a:r>
                        <a:rPr lang="ru-RU" sz="1100" u="none" strike="noStrike" dirty="0" err="1">
                          <a:effectLst/>
                        </a:rPr>
                        <a:t>кл</a:t>
                      </a:r>
                      <a:r>
                        <a:rPr lang="ru-RU" sz="1100" u="none" strike="noStrike" dirty="0">
                          <a:effectLst/>
                        </a:rPr>
                        <a:t/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r>
                        <a:rPr lang="ru-RU" sz="1100" u="none" strike="noStrike" dirty="0">
                          <a:effectLst/>
                        </a:rPr>
                        <a:t>7.Решение сложных задач по информатике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8" marR="8668" marT="866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1.Редактор растровых изображений GIMP, 9 кл</a:t>
                      </a:r>
                      <a:br>
                        <a:rPr lang="ru-RU" sz="1100" u="none" strike="noStrike">
                          <a:effectLst/>
                        </a:rPr>
                      </a:br>
                      <a:r>
                        <a:rPr lang="ru-RU" sz="1100" u="none" strike="noStrike">
                          <a:effectLst/>
                        </a:rPr>
                        <a:t>2.Использование свободно распространяемого трехмерного редактора «Blender», 9 кл.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8" marR="8668" marT="866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1.WEB </a:t>
                      </a:r>
                      <a:r>
                        <a:rPr lang="ru-RU" sz="1100" u="none" strike="noStrike" dirty="0">
                          <a:effectLst/>
                        </a:rPr>
                        <a:t>программирование 7-11 </a:t>
                      </a:r>
                      <a:r>
                        <a:rPr lang="ru-RU" sz="1100" u="none" strike="noStrike" dirty="0" err="1">
                          <a:effectLst/>
                        </a:rPr>
                        <a:t>кл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8" marR="8668" marT="866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1.Робототехника, 5-6 кл</a:t>
                      </a:r>
                      <a:br>
                        <a:rPr lang="ru-RU" sz="1100" u="none" strike="noStrike">
                          <a:effectLst/>
                        </a:rPr>
                      </a:br>
                      <a:r>
                        <a:rPr lang="ru-RU" sz="1100" u="none" strike="noStrike">
                          <a:effectLst/>
                        </a:rPr>
                        <a:t>2.Использование роботов в химии и биологии, 9 кл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8" marR="8668" marT="866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8" marR="8668" marT="8668" marB="0" anchor="b"/>
                </a:tc>
                <a:extLst>
                  <a:ext uri="{0D108BD9-81ED-4DB2-BD59-A6C34878D82A}">
                    <a16:rowId xmlns:a16="http://schemas.microsoft.com/office/drawing/2014/main" val="3332705592"/>
                  </a:ext>
                </a:extLst>
              </a:tr>
              <a:tr h="138573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разработка на 2019-2020 </a:t>
                      </a:r>
                      <a:r>
                        <a:rPr lang="ru-RU" sz="1100" u="none" strike="noStrike" dirty="0" err="1">
                          <a:effectLst/>
                        </a:rPr>
                        <a:t>уч.г</a:t>
                      </a:r>
                      <a:r>
                        <a:rPr lang="ru-RU" sz="1100" u="none" strike="noStrike" dirty="0">
                          <a:effectLst/>
                        </a:rPr>
                        <a:t>. (5 СК</a:t>
                      </a:r>
                      <a:r>
                        <a:rPr lang="ru-RU" sz="1100" u="none" strike="noStrike" dirty="0" smtClean="0">
                          <a:effectLst/>
                        </a:rPr>
                        <a:t>)</a:t>
                      </a:r>
                    </a:p>
                    <a:p>
                      <a:pPr algn="l" fontAlgn="t"/>
                      <a:r>
                        <a:rPr lang="ru-RU" sz="10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Можно взять</a:t>
                      </a:r>
                      <a:r>
                        <a:rPr lang="ru-RU" sz="105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на </a:t>
                      </a:r>
                      <a:r>
                        <a:rPr lang="ru-RU" sz="1050" b="0" i="0" u="none" strike="noStrike" baseline="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след.год</a:t>
                      </a:r>
                      <a:r>
                        <a:rPr lang="ru-RU" sz="105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на апробацию</a:t>
                      </a:r>
                      <a:endParaRPr lang="ru-RU" sz="105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8" marR="8668" marT="866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1.Программирование </a:t>
                      </a:r>
                      <a:r>
                        <a:rPr lang="ru-RU" sz="1100" u="none" strike="noStrike" dirty="0">
                          <a:effectLst/>
                        </a:rPr>
                        <a:t>на языке </a:t>
                      </a:r>
                      <a:r>
                        <a:rPr lang="ru-RU" sz="1100" u="none" strike="noStrike" dirty="0" err="1">
                          <a:effectLst/>
                        </a:rPr>
                        <a:t>Pascal</a:t>
                      </a:r>
                      <a:r>
                        <a:rPr lang="ru-RU" sz="1100" u="none" strike="noStrike" dirty="0">
                          <a:effectLst/>
                        </a:rPr>
                        <a:t> 8 класс, СК </a:t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r>
                        <a:rPr lang="ru-RU" sz="1100" u="none" strike="noStrike" dirty="0" smtClean="0">
                          <a:effectLst/>
                        </a:rPr>
                        <a:t>2.Основы программирования </a:t>
                      </a:r>
                      <a:r>
                        <a:rPr lang="ru-RU" sz="1100" u="none" strike="noStrike" dirty="0">
                          <a:effectLst/>
                        </a:rPr>
                        <a:t>на Си 10-11 класс</a:t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r>
                        <a:rPr lang="ru-RU" sz="1100" u="none" strike="noStrike" dirty="0" smtClean="0">
                          <a:effectLst/>
                        </a:rPr>
                        <a:t>3.Графические </a:t>
                      </a:r>
                      <a:r>
                        <a:rPr lang="ru-RU" sz="1100" u="none" strike="noStrike" dirty="0">
                          <a:effectLst/>
                        </a:rPr>
                        <a:t>возможности </a:t>
                      </a:r>
                      <a:r>
                        <a:rPr lang="ru-RU" sz="1100" u="none" strike="noStrike" dirty="0" err="1">
                          <a:effectLst/>
                        </a:rPr>
                        <a:t>PascalABC</a:t>
                      </a:r>
                      <a:r>
                        <a:rPr lang="ru-RU" sz="1100" u="none" strike="noStrike" dirty="0">
                          <a:effectLst/>
                        </a:rPr>
                        <a:t> 8-9кл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8" marR="8668" marT="8668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Компьютерная графика в GIMP 7-11 кл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8" marR="8668" marT="866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8" marR="8668" marT="86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8" marR="8668" marT="8668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Электроника и Коммуникационные технологии </a:t>
                      </a:r>
                      <a:r>
                        <a:rPr lang="ru-RU" sz="1100" u="none" strike="noStrike" dirty="0" err="1">
                          <a:effectLst/>
                        </a:rPr>
                        <a:t>Cisco</a:t>
                      </a:r>
                      <a:r>
                        <a:rPr lang="ru-RU" sz="1100" u="none" strike="noStrike" dirty="0">
                          <a:effectLst/>
                        </a:rPr>
                        <a:t> 8кл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8" marR="8668" marT="8668" marB="0"/>
                </a:tc>
                <a:extLst>
                  <a:ext uri="{0D108BD9-81ED-4DB2-BD59-A6C34878D82A}">
                    <a16:rowId xmlns:a16="http://schemas.microsoft.com/office/drawing/2014/main" val="2221465659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24692" y="341792"/>
          <a:ext cx="8894614" cy="287530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926940">
                  <a:extLst>
                    <a:ext uri="{9D8B030D-6E8A-4147-A177-3AD203B41FA5}">
                      <a16:colId xmlns:a16="http://schemas.microsoft.com/office/drawing/2014/main" val="2801327407"/>
                    </a:ext>
                  </a:extLst>
                </a:gridCol>
                <a:gridCol w="1247363">
                  <a:extLst>
                    <a:ext uri="{9D8B030D-6E8A-4147-A177-3AD203B41FA5}">
                      <a16:colId xmlns:a16="http://schemas.microsoft.com/office/drawing/2014/main" val="1906111518"/>
                    </a:ext>
                  </a:extLst>
                </a:gridCol>
                <a:gridCol w="1098595">
                  <a:extLst>
                    <a:ext uri="{9D8B030D-6E8A-4147-A177-3AD203B41FA5}">
                      <a16:colId xmlns:a16="http://schemas.microsoft.com/office/drawing/2014/main" val="305949538"/>
                    </a:ext>
                  </a:extLst>
                </a:gridCol>
                <a:gridCol w="1098595">
                  <a:extLst>
                    <a:ext uri="{9D8B030D-6E8A-4147-A177-3AD203B41FA5}">
                      <a16:colId xmlns:a16="http://schemas.microsoft.com/office/drawing/2014/main" val="1944035393"/>
                    </a:ext>
                  </a:extLst>
                </a:gridCol>
                <a:gridCol w="1098595">
                  <a:extLst>
                    <a:ext uri="{9D8B030D-6E8A-4147-A177-3AD203B41FA5}">
                      <a16:colId xmlns:a16="http://schemas.microsoft.com/office/drawing/2014/main" val="273979167"/>
                    </a:ext>
                  </a:extLst>
                </a:gridCol>
                <a:gridCol w="1098595">
                  <a:extLst>
                    <a:ext uri="{9D8B030D-6E8A-4147-A177-3AD203B41FA5}">
                      <a16:colId xmlns:a16="http://schemas.microsoft.com/office/drawing/2014/main" val="3369085487"/>
                    </a:ext>
                  </a:extLst>
                </a:gridCol>
                <a:gridCol w="1098595">
                  <a:extLst>
                    <a:ext uri="{9D8B030D-6E8A-4147-A177-3AD203B41FA5}">
                      <a16:colId xmlns:a16="http://schemas.microsoft.com/office/drawing/2014/main" val="3004968014"/>
                    </a:ext>
                  </a:extLst>
                </a:gridCol>
                <a:gridCol w="1227336">
                  <a:extLst>
                    <a:ext uri="{9D8B030D-6E8A-4147-A177-3AD203B41FA5}">
                      <a16:colId xmlns:a16="http://schemas.microsoft.com/office/drawing/2014/main" val="2934445051"/>
                    </a:ext>
                  </a:extLst>
                </a:gridCol>
              </a:tblGrid>
              <a:tr h="248543"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в РСДО База, профиль, </a:t>
                      </a:r>
                      <a:r>
                        <a:rPr lang="ru-RU" sz="1100" u="none" strike="noStrike" dirty="0" err="1" smtClean="0">
                          <a:effectLst/>
                        </a:rPr>
                        <a:t>углубленн</a:t>
                      </a:r>
                      <a:r>
                        <a:rPr lang="ru-RU" sz="1100" u="none" strike="noStrike" dirty="0" smtClean="0">
                          <a:effectLst/>
                        </a:rPr>
                        <a:t>.</a:t>
                      </a:r>
                    </a:p>
                    <a:p>
                      <a:pPr algn="l" fontAlgn="t"/>
                      <a:r>
                        <a:rPr lang="ru-RU" sz="1100" u="none" strike="noStrike" dirty="0" smtClean="0">
                          <a:effectLst/>
                        </a:rPr>
                        <a:t> 15 </a:t>
                      </a:r>
                      <a:r>
                        <a:rPr lang="ru-RU" sz="1100" u="none" strike="noStrike" dirty="0">
                          <a:effectLst/>
                        </a:rPr>
                        <a:t>курсов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7" marR="6907" marT="69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5кл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7" marR="6907" marT="69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6кл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7" marR="6907" marT="69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7кл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7" marR="6907" marT="69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8кл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7" marR="6907" marT="69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9кл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7" marR="6907" marT="69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10кл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7" marR="6907" marT="69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11кл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7" marR="6907" marT="6907" marB="0"/>
                </a:tc>
                <a:extLst>
                  <a:ext uri="{0D108BD9-81ED-4DB2-BD59-A6C34878D82A}">
                    <a16:rowId xmlns:a16="http://schemas.microsoft.com/office/drawing/2014/main" val="1327922432"/>
                  </a:ext>
                </a:extLst>
              </a:tr>
              <a:tr h="755927">
                <a:tc vMerge="1">
                  <a:txBody>
                    <a:bodyPr/>
                    <a:lstStyle/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7" marR="6907" marT="69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sng" strike="noStrike">
                          <a:effectLst/>
                          <a:hlinkClick r:id="rId2"/>
                        </a:rPr>
                        <a:t>1. Информатика и ИКТ, 5 класс, по учебнику Л.Л. Босовой (СОШ №15, Окунева Н.А.) </a:t>
                      </a:r>
                      <a:endParaRPr lang="ru-RU" sz="9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7" marR="6907" marT="69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sng" strike="noStrike">
                          <a:effectLst/>
                          <a:hlinkClick r:id="rId3"/>
                        </a:rPr>
                        <a:t>1. Начальный курс информатики (пропедевтический) и ИКТ, 6 класс (СОШ №15, Окунева Н.А.) </a:t>
                      </a:r>
                      <a:endParaRPr lang="ru-RU" sz="9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7" marR="6907" marT="69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sng" strike="noStrike">
                          <a:effectLst/>
                          <a:hlinkClick r:id="rId4"/>
                        </a:rPr>
                        <a:t>1. Информатика, 7 класс, 35 часов (МБОУ ЛИТ, Стукало А.А.) </a:t>
                      </a:r>
                      <a:endParaRPr lang="ru-RU" sz="9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7" marR="6907" marT="69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sng" strike="noStrike">
                          <a:effectLst/>
                          <a:hlinkClick r:id="rId5"/>
                        </a:rPr>
                        <a:t>1. Информатика и ИКТ, 8 класс, 35 часов (МБОУ "Лицей № 200", Королев М.В.) </a:t>
                      </a:r>
                      <a:endParaRPr lang="ru-RU" sz="9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7" marR="6907" marT="69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sng" strike="noStrike">
                          <a:effectLst/>
                          <a:hlinkClick r:id="rId6"/>
                        </a:rPr>
                        <a:t>1. Информатика и ИКТ 9 класс, 70ч (МБОУ технический лицей № 176 Карасукского района , Суховершина С.Т., Яценко Л.Л.)</a:t>
                      </a:r>
                      <a:endParaRPr lang="ru-RU" sz="9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7" marR="6907" marT="69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sng" strike="noStrike">
                          <a:effectLst/>
                          <a:hlinkClick r:id="rId7"/>
                        </a:rPr>
                        <a:t>1. Информатика (базовый уровень, Семакин И.Г., ФГОС), 10 класс, 36 часов (ГБУ ДПО НСО ОблЦИТ, Азарова Н.В.) </a:t>
                      </a:r>
                      <a:endParaRPr lang="ru-RU" sz="9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7" marR="6907" marT="69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sng" strike="noStrike">
                          <a:effectLst/>
                          <a:hlinkClick r:id="rId8"/>
                        </a:rPr>
                        <a:t>1. Информатика (базовый уровень, Семакин И.Г., ФГОС), 11 класс, 34 часа (ГБУ ДПО НСО ОблЦИТ, Азарова Н.В.) </a:t>
                      </a:r>
                      <a:endParaRPr lang="ru-RU" sz="9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7" marR="6907" marT="6907" marB="0"/>
                </a:tc>
                <a:extLst>
                  <a:ext uri="{0D108BD9-81ED-4DB2-BD59-A6C34878D82A}">
                    <a16:rowId xmlns:a16="http://schemas.microsoft.com/office/drawing/2014/main" val="3080549763"/>
                  </a:ext>
                </a:extLst>
              </a:tr>
              <a:tr h="713938">
                <a:tc vMerge="1">
                  <a:txBody>
                    <a:bodyPr/>
                    <a:lstStyle/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7" marR="6907" marT="69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sng" strike="noStrike">
                          <a:effectLst/>
                          <a:hlinkClick r:id="rId9"/>
                        </a:rPr>
                        <a:t>2. Начальный курс информатики (пропедевтический по учебнику Макаровой Н.В.) и ИКТ, 5 класс (СОШ №15, Окунева Н.А.) </a:t>
                      </a:r>
                      <a:endParaRPr lang="ru-RU" sz="9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7" marR="6907" marT="69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sng" strike="noStrike">
                          <a:effectLst/>
                          <a:hlinkClick r:id="rId10"/>
                        </a:rPr>
                        <a:t>2. Информатика и ИКТ 6 класс (МБОУ "Кольцовская школа № 5", учитель Маслакова О.С.)</a:t>
                      </a:r>
                      <a:endParaRPr lang="ru-RU" sz="9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7" marR="6907" marT="69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7" marR="6907" marT="69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sng" strike="noStrike">
                          <a:effectLst/>
                          <a:hlinkClick r:id="rId11"/>
                        </a:rPr>
                        <a:t>2. Информатика и ИКТ, 8 класс, 35 часов (МАОУ Гимназия №6 «Центр Горностай», Панфилова Л.В., Щукина А.Г.) </a:t>
                      </a:r>
                      <a:endParaRPr lang="ru-RU" sz="9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7" marR="6907" marT="69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sng" strike="noStrike">
                          <a:effectLst/>
                          <a:hlinkClick r:id="rId12"/>
                        </a:rPr>
                        <a:t>2. Подготовка к ГИА по информатике, 9 класс, 35 часов (МАОУ ИЭЛ, ГБОУ ДПО НСО ОблЦИТ, Выграненко М.В.) </a:t>
                      </a:r>
                      <a:endParaRPr lang="ru-RU" sz="9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7" marR="6907" marT="69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7" marR="6907" marT="69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sng" strike="noStrike">
                          <a:effectLst/>
                          <a:hlinkClick r:id="rId13"/>
                        </a:rPr>
                        <a:t>2. Подготовка к ЕГЭ по информатике, 11 класс, 33 часа (МБОУ Гимназия № 17 «Классическая», Щукина И.А.) </a:t>
                      </a:r>
                      <a:endParaRPr lang="ru-RU" sz="9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7" marR="6907" marT="6907" marB="0"/>
                </a:tc>
                <a:extLst>
                  <a:ext uri="{0D108BD9-81ED-4DB2-BD59-A6C34878D82A}">
                    <a16:rowId xmlns:a16="http://schemas.microsoft.com/office/drawing/2014/main" val="1283757184"/>
                  </a:ext>
                </a:extLst>
              </a:tr>
              <a:tr h="631284">
                <a:tc vMerge="1">
                  <a:txBody>
                    <a:bodyPr/>
                    <a:lstStyle/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7" marR="6907" marT="69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7" marR="6907" marT="69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sng" strike="noStrike">
                          <a:effectLst/>
                          <a:hlinkClick r:id="rId14"/>
                        </a:rPr>
                        <a:t>3. Информатика и ИКТ, 6 класс, по учебнику Л.Л. Босовой (СОШ №15, Окунева Н.А.) </a:t>
                      </a:r>
                      <a:endParaRPr lang="ru-RU" sz="9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7" marR="6907" marT="69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7" marR="6907" marT="69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7" marR="6907" marT="69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sng" strike="noStrike">
                          <a:effectLst/>
                          <a:hlinkClick r:id="rId15"/>
                        </a:rPr>
                        <a:t>3. Подготовка к ОГЭ по информатике, 9 класс, 34 часа (СОШ № 1 г. Чулым, Балышкова Т.А.) </a:t>
                      </a:r>
                      <a:endParaRPr lang="ru-RU" sz="9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7" marR="6907" marT="69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7" marR="6907" marT="69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sng" strike="noStrike" dirty="0">
                          <a:effectLst/>
                          <a:hlinkClick r:id="rId16"/>
                        </a:rPr>
                        <a:t>3. Информатика, 10-11 класс (профильный уровень), 280 часов (МАОУ ИЭЛ, ГБОУ ДПО НСО ОблЦИТ, Деревягина Д.А. и др.) </a:t>
                      </a:r>
                      <a:endParaRPr lang="ru-RU" sz="900" b="0" i="0" u="sng" strike="noStrike" dirty="0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7" marR="6907" marT="6907" marB="0"/>
                </a:tc>
                <a:extLst>
                  <a:ext uri="{0D108BD9-81ED-4DB2-BD59-A6C34878D82A}">
                    <a16:rowId xmlns:a16="http://schemas.microsoft.com/office/drawing/2014/main" val="3785136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194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1289"/>
          </a:xfrm>
        </p:spPr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  <a:effectLst>
                  <a:glow rad="101600">
                    <a:schemeClr val="accent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РСДО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/>
          </p:nvPr>
        </p:nvGraphicFramePr>
        <p:xfrm>
          <a:off x="116732" y="1305344"/>
          <a:ext cx="8910536" cy="54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576">
                  <a:extLst>
                    <a:ext uri="{9D8B030D-6E8A-4147-A177-3AD203B41FA5}">
                      <a16:colId xmlns:a16="http://schemas.microsoft.com/office/drawing/2014/main" val="3147719687"/>
                    </a:ext>
                  </a:extLst>
                </a:gridCol>
                <a:gridCol w="4539535">
                  <a:extLst>
                    <a:ext uri="{9D8B030D-6E8A-4147-A177-3AD203B41FA5}">
                      <a16:colId xmlns:a16="http://schemas.microsoft.com/office/drawing/2014/main" val="4031483946"/>
                    </a:ext>
                  </a:extLst>
                </a:gridCol>
                <a:gridCol w="729575">
                  <a:extLst>
                    <a:ext uri="{9D8B030D-6E8A-4147-A177-3AD203B41FA5}">
                      <a16:colId xmlns:a16="http://schemas.microsoft.com/office/drawing/2014/main" val="3464976745"/>
                    </a:ext>
                  </a:extLst>
                </a:gridCol>
                <a:gridCol w="651753">
                  <a:extLst>
                    <a:ext uri="{9D8B030D-6E8A-4147-A177-3AD203B41FA5}">
                      <a16:colId xmlns:a16="http://schemas.microsoft.com/office/drawing/2014/main" val="1304403035"/>
                    </a:ext>
                  </a:extLst>
                </a:gridCol>
                <a:gridCol w="778213">
                  <a:extLst>
                    <a:ext uri="{9D8B030D-6E8A-4147-A177-3AD203B41FA5}">
                      <a16:colId xmlns:a16="http://schemas.microsoft.com/office/drawing/2014/main" val="1503966716"/>
                    </a:ext>
                  </a:extLst>
                </a:gridCol>
                <a:gridCol w="826851">
                  <a:extLst>
                    <a:ext uri="{9D8B030D-6E8A-4147-A177-3AD203B41FA5}">
                      <a16:colId xmlns:a16="http://schemas.microsoft.com/office/drawing/2014/main" val="3717308708"/>
                    </a:ext>
                  </a:extLst>
                </a:gridCol>
                <a:gridCol w="856033">
                  <a:extLst>
                    <a:ext uri="{9D8B030D-6E8A-4147-A177-3AD203B41FA5}">
                      <a16:colId xmlns:a16="http://schemas.microsoft.com/office/drawing/2014/main" val="2931421807"/>
                    </a:ext>
                  </a:extLst>
                </a:gridCol>
              </a:tblGrid>
              <a:tr h="306981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Информатика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Матем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Биол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Химия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Физика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Фил, </a:t>
                      </a:r>
                      <a:r>
                        <a:rPr lang="ru-RU" sz="1100" dirty="0" err="1" smtClean="0"/>
                        <a:t>экон</a:t>
                      </a:r>
                      <a:r>
                        <a:rPr lang="ru-RU" sz="1100" dirty="0" smtClean="0"/>
                        <a:t>.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7227685"/>
                  </a:ext>
                </a:extLst>
              </a:tr>
              <a:tr h="64465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5-6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База+</a:t>
                      </a:r>
                      <a:r>
                        <a:rPr lang="en-US" dirty="0" smtClean="0"/>
                        <a:t>MSW LOGO</a:t>
                      </a:r>
                      <a:r>
                        <a:rPr lang="ru-RU" dirty="0" smtClean="0"/>
                        <a:t>, исполнители, </a:t>
                      </a:r>
                      <a:r>
                        <a:rPr lang="en-US" dirty="0" smtClean="0"/>
                        <a:t>Scratch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Робототехника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528175"/>
                  </a:ext>
                </a:extLst>
              </a:tr>
              <a:tr h="37349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 </a:t>
                      </a:r>
                      <a:r>
                        <a:rPr lang="ru-RU" sz="1400" dirty="0" err="1" smtClean="0"/>
                        <a:t>кл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База+Исполнители</a:t>
                      </a:r>
                      <a:r>
                        <a:rPr lang="ru-RU" dirty="0" smtClean="0"/>
                        <a:t>, </a:t>
                      </a:r>
                      <a:r>
                        <a:rPr lang="en-US" dirty="0" smtClean="0"/>
                        <a:t>Pascal</a:t>
                      </a:r>
                      <a:r>
                        <a:rPr lang="ru-RU" dirty="0" smtClean="0"/>
                        <a:t>, </a:t>
                      </a:r>
                      <a:r>
                        <a:rPr lang="en-US" dirty="0" smtClean="0"/>
                        <a:t>Python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GIMP)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278979"/>
                  </a:ext>
                </a:extLst>
              </a:tr>
              <a:tr h="91499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 </a:t>
                      </a:r>
                      <a:r>
                        <a:rPr lang="ru-RU" sz="1400" dirty="0" err="1" smtClean="0"/>
                        <a:t>кл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База+…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Pascal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, Графические возможности </a:t>
                      </a:r>
                      <a:r>
                        <a:rPr lang="en-US" sz="1600" dirty="0" err="1" smtClean="0">
                          <a:solidFill>
                            <a:srgbClr val="FF0000"/>
                          </a:solidFill>
                        </a:rPr>
                        <a:t>PascalABC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, Электроника и Коммуникационные технологии </a:t>
                      </a:r>
                      <a:r>
                        <a:rPr lang="ru-RU" sz="1600" dirty="0" err="1" smtClean="0">
                          <a:solidFill>
                            <a:srgbClr val="FF0000"/>
                          </a:solidFill>
                        </a:rPr>
                        <a:t>Cisco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Python</a:t>
                      </a:r>
                      <a:r>
                        <a:rPr lang="ru-RU" sz="1600" dirty="0" smtClean="0">
                          <a:solidFill>
                            <a:srgbClr val="00B050"/>
                          </a:solidFill>
                        </a:rPr>
                        <a:t>)</a:t>
                      </a:r>
                      <a:endParaRPr lang="ru-RU" sz="16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3951647"/>
                  </a:ext>
                </a:extLst>
              </a:tr>
              <a:tr h="135071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 </a:t>
                      </a:r>
                      <a:r>
                        <a:rPr lang="ru-RU" sz="1400" dirty="0" err="1" smtClean="0"/>
                        <a:t>кл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База+</a:t>
                      </a:r>
                      <a:r>
                        <a:rPr lang="en-US" dirty="0" smtClean="0"/>
                        <a:t>GIMP, Blender, </a:t>
                      </a:r>
                      <a:r>
                        <a:rPr lang="ru-RU" dirty="0" smtClean="0"/>
                        <a:t>Решение сложных задач по информатике, </a:t>
                      </a:r>
                      <a:r>
                        <a:rPr lang="ru-RU" dirty="0" err="1" smtClean="0"/>
                        <a:t>Исполь</a:t>
                      </a:r>
                      <a:r>
                        <a:rPr lang="en-US" dirty="0" smtClean="0"/>
                        <a:t>.</a:t>
                      </a:r>
                      <a:r>
                        <a:rPr lang="ru-RU" dirty="0" smtClean="0"/>
                        <a:t> роботов в химии и биологии </a:t>
                      </a:r>
                      <a:r>
                        <a:rPr lang="ru-RU" sz="1400" dirty="0" smtClean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Python</a:t>
                      </a:r>
                      <a:r>
                        <a:rPr lang="ru-RU" sz="1400" dirty="0" smtClean="0">
                          <a:solidFill>
                            <a:srgbClr val="00B050"/>
                          </a:solidFill>
                        </a:rPr>
                        <a:t>, С++, …</a:t>
                      </a:r>
                      <a:r>
                        <a:rPr lang="en-US" sz="1400" dirty="0" err="1" smtClean="0">
                          <a:solidFill>
                            <a:srgbClr val="00B050"/>
                          </a:solidFill>
                        </a:rPr>
                        <a:t>Ar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, </a:t>
                      </a:r>
                      <a:r>
                        <a:rPr lang="en-US" sz="1400" dirty="0" err="1" smtClean="0">
                          <a:solidFill>
                            <a:srgbClr val="00B050"/>
                          </a:solidFill>
                        </a:rPr>
                        <a:t>Vr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,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rgbClr val="00B050"/>
                          </a:solidFill>
                        </a:rPr>
                        <a:t>машинное обучение, </a:t>
                      </a:r>
                      <a:r>
                        <a:rPr lang="ru-RU" sz="1400" baseline="0" dirty="0" err="1" smtClean="0">
                          <a:solidFill>
                            <a:srgbClr val="00B050"/>
                          </a:solidFill>
                        </a:rPr>
                        <a:t>нейротехнологии</a:t>
                      </a:r>
                      <a:r>
                        <a:rPr lang="ru-RU" sz="1400" baseline="0" dirty="0" smtClean="0">
                          <a:solidFill>
                            <a:srgbClr val="00B050"/>
                          </a:solidFill>
                        </a:rPr>
                        <a:t>, 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IT</a:t>
                      </a:r>
                      <a:r>
                        <a:rPr lang="ru-RU" sz="1400" baseline="0" dirty="0" smtClean="0">
                          <a:solidFill>
                            <a:srgbClr val="00B050"/>
                          </a:solidFill>
                        </a:rPr>
                        <a:t> поддержка, цифровая аналитика, умные системы, менеджмент в 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IT</a:t>
                      </a:r>
                      <a:r>
                        <a:rPr lang="ru-RU" sz="1400" dirty="0" smtClean="0">
                          <a:solidFill>
                            <a:srgbClr val="00B050"/>
                          </a:solidFill>
                        </a:rPr>
                        <a:t>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7097806"/>
                  </a:ext>
                </a:extLst>
              </a:tr>
              <a:tr h="6447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 </a:t>
                      </a:r>
                      <a:r>
                        <a:rPr lang="ru-RU" sz="1400" dirty="0" err="1" smtClean="0"/>
                        <a:t>кл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База+Профиль</a:t>
                      </a:r>
                      <a:r>
                        <a:rPr lang="ru-RU" dirty="0" smtClean="0"/>
                        <a:t>+</a:t>
                      </a:r>
                      <a:r>
                        <a:rPr lang="en-US" dirty="0" smtClean="0"/>
                        <a:t>WEB</a:t>
                      </a:r>
                      <a:r>
                        <a:rPr lang="ru-RU" baseline="0" dirty="0" smtClean="0"/>
                        <a:t> программирование 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(Основы программ. на Си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Python</a:t>
                      </a:r>
                      <a:r>
                        <a:rPr lang="ru-RU" sz="1400" dirty="0" smtClean="0">
                          <a:solidFill>
                            <a:srgbClr val="00B050"/>
                          </a:solidFill>
                        </a:rPr>
                        <a:t>, …</a:t>
                      </a:r>
                      <a:r>
                        <a:rPr lang="en-US" sz="1400" dirty="0" err="1" smtClean="0">
                          <a:solidFill>
                            <a:srgbClr val="00B050"/>
                          </a:solidFill>
                        </a:rPr>
                        <a:t>Ar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, </a:t>
                      </a:r>
                      <a:r>
                        <a:rPr lang="en-US" sz="1400" dirty="0" err="1" smtClean="0">
                          <a:solidFill>
                            <a:srgbClr val="00B050"/>
                          </a:solidFill>
                        </a:rPr>
                        <a:t>Vr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,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rgbClr val="00B050"/>
                          </a:solidFill>
                        </a:rPr>
                        <a:t>машинное обучение, </a:t>
                      </a:r>
                      <a:r>
                        <a:rPr lang="ru-RU" sz="1400" baseline="0" dirty="0" err="1" smtClean="0">
                          <a:solidFill>
                            <a:srgbClr val="00B050"/>
                          </a:solidFill>
                        </a:rPr>
                        <a:t>нейротехнологии</a:t>
                      </a:r>
                      <a:r>
                        <a:rPr lang="ru-RU" sz="1400" baseline="0" dirty="0" smtClean="0">
                          <a:solidFill>
                            <a:srgbClr val="00B050"/>
                          </a:solidFill>
                        </a:rPr>
                        <a:t>, 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IT</a:t>
                      </a:r>
                      <a:r>
                        <a:rPr lang="ru-RU" sz="1400" baseline="0" dirty="0" smtClean="0">
                          <a:solidFill>
                            <a:srgbClr val="00B050"/>
                          </a:solidFill>
                        </a:rPr>
                        <a:t> поддержка, цифровая аналитика, умные системы, менеджмент в 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IT</a:t>
                      </a:r>
                      <a:r>
                        <a:rPr lang="ru-RU" sz="1400" baseline="0" dirty="0" smtClean="0">
                          <a:solidFill>
                            <a:srgbClr val="00B050"/>
                          </a:solidFill>
                        </a:rPr>
                        <a:t>, электроника</a:t>
                      </a:r>
                      <a:r>
                        <a:rPr lang="ru-RU" sz="1400" dirty="0" smtClean="0">
                          <a:solidFill>
                            <a:srgbClr val="00B050"/>
                          </a:solidFill>
                        </a:rPr>
                        <a:t>)</a:t>
                      </a:r>
                      <a:endParaRPr lang="ru-RU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320790"/>
                  </a:ext>
                </a:extLst>
              </a:tr>
              <a:tr h="6445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 </a:t>
                      </a:r>
                      <a:r>
                        <a:rPr lang="ru-RU" sz="1400" dirty="0" err="1" smtClean="0"/>
                        <a:t>кл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77883"/>
                  </a:ext>
                </a:extLst>
              </a:tr>
              <a:tr h="521867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СК по информатике - 12</a:t>
                      </a:r>
                    </a:p>
                    <a:p>
                      <a:pPr algn="r"/>
                      <a:r>
                        <a:rPr lang="ru-RU" sz="1600" dirty="0" smtClean="0"/>
                        <a:t>Всего 43 ЭК и 15БК по Инф. Всего 58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12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201680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39817" y="886761"/>
            <a:ext cx="57681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(</a:t>
            </a:r>
            <a:r>
              <a:rPr lang="ru-RU" dirty="0" err="1"/>
              <a:t>имеющиеся+</a:t>
            </a:r>
            <a:r>
              <a:rPr lang="ru-RU" dirty="0" err="1">
                <a:solidFill>
                  <a:srgbClr val="FF0000"/>
                </a:solidFill>
              </a:rPr>
              <a:t>разработка+</a:t>
            </a:r>
            <a:r>
              <a:rPr lang="ru-RU" dirty="0" err="1">
                <a:solidFill>
                  <a:srgbClr val="00B050"/>
                </a:solidFill>
              </a:rPr>
              <a:t>потребность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3649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ИСИ по журналу преподавателя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150" y="1543052"/>
            <a:ext cx="2409825" cy="923923"/>
          </a:xfrm>
        </p:spPr>
        <p:txBody>
          <a:bodyPr/>
          <a:lstStyle/>
          <a:p>
            <a:r>
              <a:rPr lang="ru-RU" dirty="0" smtClean="0"/>
              <a:t>Школ 8</a:t>
            </a:r>
          </a:p>
          <a:p>
            <a:r>
              <a:rPr lang="ru-RU" dirty="0" smtClean="0"/>
              <a:t>Обучающихся </a:t>
            </a:r>
          </a:p>
          <a:p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50088253"/>
              </p:ext>
            </p:extLst>
          </p:nvPr>
        </p:nvGraphicFramePr>
        <p:xfrm>
          <a:off x="2847975" y="192087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Объект 2"/>
          <p:cNvSpPr txBox="1">
            <a:spLocks/>
          </p:cNvSpPr>
          <p:nvPr/>
        </p:nvSpPr>
        <p:spPr bwMode="auto">
          <a:xfrm>
            <a:off x="438149" y="2466975"/>
            <a:ext cx="2409825" cy="92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37 во вторник (гр2)</a:t>
            </a:r>
          </a:p>
          <a:p>
            <a:r>
              <a:rPr lang="ru-RU" dirty="0" smtClean="0"/>
              <a:t>5 в четверг (гр1)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668236"/>
      </p:ext>
    </p:extLst>
  </p:cSld>
  <p:clrMapOvr>
    <a:masterClrMapping/>
  </p:clrMapOvr>
</p:sld>
</file>

<file path=ppt/theme/theme1.xml><?xml version="1.0" encoding="utf-8"?>
<a:theme xmlns:a="http://schemas.openxmlformats.org/drawingml/2006/main" name="Учебно-методическая деятельн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секции 22.08.2019</Template>
  <TotalTime>598</TotalTime>
  <Words>1430</Words>
  <Application>Microsoft Office PowerPoint</Application>
  <PresentationFormat>Экран (4:3)</PresentationFormat>
  <Paragraphs>176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Tahoma</vt:lpstr>
      <vt:lpstr>Times New Roman</vt:lpstr>
      <vt:lpstr>Учебно-методическая деятельность</vt:lpstr>
      <vt:lpstr>"Проектные задачи IT направления"</vt:lpstr>
      <vt:lpstr>Презентация PowerPoint</vt:lpstr>
      <vt:lpstr>Презентация PowerPoint</vt:lpstr>
      <vt:lpstr>Таблица БД</vt:lpstr>
      <vt:lpstr>Презентация PowerPoint</vt:lpstr>
      <vt:lpstr>Участие в СДШ НСО</vt:lpstr>
      <vt:lpstr>Презентация PowerPoint</vt:lpstr>
      <vt:lpstr>РСДО</vt:lpstr>
      <vt:lpstr>ИСИ по журналу преподавателя</vt:lpstr>
      <vt:lpstr>Региональный оператор проекта</vt:lpstr>
      <vt:lpstr>Поддержка проекта</vt:lpstr>
      <vt:lpstr>Олимпиады. (в Учительской)</vt:lpstr>
      <vt:lpstr>Учительская </vt:lpstr>
      <vt:lpstr>Учительская </vt:lpstr>
      <vt:lpstr>Учительская </vt:lpstr>
      <vt:lpstr>Гид по IT специальностям</vt:lpstr>
      <vt:lpstr>Презентация PowerPoint</vt:lpstr>
      <vt:lpstr>Конкурс ГИД по IT специальностям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"Проектные задачи IT направления"</dc:title>
  <dc:creator>Слободчикова Сардана Михайловна</dc:creator>
  <cp:lastModifiedBy>Слободчикова Сардана Михайловна</cp:lastModifiedBy>
  <cp:revision>16</cp:revision>
  <dcterms:created xsi:type="dcterms:W3CDTF">2020-01-21T07:13:41Z</dcterms:created>
  <dcterms:modified xsi:type="dcterms:W3CDTF">2020-01-28T09:11:11Z</dcterms:modified>
</cp:coreProperties>
</file>